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4"/>
  </p:notesMasterIdLst>
  <p:sldIdLst>
    <p:sldId id="256" r:id="rId4"/>
    <p:sldId id="271" r:id="rId5"/>
    <p:sldId id="257" r:id="rId6"/>
    <p:sldId id="261" r:id="rId7"/>
    <p:sldId id="270" r:id="rId8"/>
    <p:sldId id="268" r:id="rId9"/>
    <p:sldId id="259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D48"/>
    <a:srgbClr val="FFCC66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DDEC0-CEF7-4476-842F-593955EECE8F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724D-7052-498D-877C-8C401AC5BB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12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724D-7052-498D-877C-8C401AC5BB9D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0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C0ED7-A412-40A7-97D8-6EA9519037BB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59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5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46312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3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51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94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1174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67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4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74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62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3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89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35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349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7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34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48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4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6BB9B9-377B-4CE6-BF8E-FD5C5ECA4B44}" type="datetimeFigureOut">
              <a:rPr lang="en-GB" smtClean="0"/>
              <a:t>13/12/2012</a:t>
            </a:fld>
            <a:endParaRPr lang="en-GB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CF9C71-9316-4C8B-A66C-1F68659120F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6BB9B9-377B-4CE6-BF8E-FD5C5ECA4B44}" type="datetimeFigureOut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13/12/2012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CF9C71-9316-4C8B-A66C-1F68659120F9}" type="slidenum">
              <a:rPr lang="en-GB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GB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7B6CB-6060-4FA4-8CB3-7EFC51739DE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D54AD-23F5-47E7-A0BD-BAD04CA4A8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commons.wikimedia.org/wiki/File:Vladimir-II-Vsevolodovich_Monomakh.jpg?uselang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upload.wikimedia.org/wikipedia/commons/3/30/Pentagram-phi.sv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642" y="332656"/>
            <a:ext cx="8988358" cy="1200329"/>
          </a:xfrm>
          <a:prstGeom prst="rect">
            <a:avLst/>
          </a:prstGeom>
          <a:solidFill>
            <a:srgbClr val="FFCC6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Пропорція. Основна властивість пропорції.</a:t>
            </a:r>
          </a:p>
          <a:p>
            <a:pPr algn="ctr"/>
            <a:r>
              <a:rPr lang="uk-UA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</a:t>
            </a:r>
            <a:r>
              <a:rPr lang="en-US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600" b="1" cap="none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язування</a:t>
            </a:r>
            <a:r>
              <a:rPr lang="uk-UA" sz="3600" b="1" cap="none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рівнянь</a:t>
            </a:r>
            <a:endParaRPr lang="en-GB" sz="36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Тайная вечеря да Винч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" y="2705571"/>
            <a:ext cx="527029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11201"/>
            <a:ext cx="3240360" cy="38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46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7600" y="2328633"/>
            <a:ext cx="5346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А коли добре </a:t>
            </a:r>
            <a:r>
              <a:rPr lang="ru-RU" sz="4000" b="1" dirty="0" err="1"/>
              <a:t>щось</a:t>
            </a:r>
            <a:r>
              <a:rPr lang="ru-RU" sz="4000" b="1" dirty="0"/>
              <a:t> </a:t>
            </a:r>
            <a:r>
              <a:rPr lang="ru-RU" sz="4000" b="1" dirty="0" err="1"/>
              <a:t>умієте</a:t>
            </a:r>
            <a:r>
              <a:rPr lang="ru-RU" sz="4000" b="1" dirty="0"/>
              <a:t> - того не </a:t>
            </a:r>
            <a:r>
              <a:rPr lang="ru-RU" sz="4000" b="1" dirty="0" err="1"/>
              <a:t>забувайте</a:t>
            </a:r>
            <a:r>
              <a:rPr lang="ru-RU" sz="4000" b="1" dirty="0"/>
              <a:t>, а </a:t>
            </a:r>
            <a:r>
              <a:rPr lang="ru-RU" sz="4000" b="1" dirty="0" err="1"/>
              <a:t>чого</a:t>
            </a:r>
            <a:r>
              <a:rPr lang="ru-RU" sz="4000" b="1" dirty="0"/>
              <a:t> не </a:t>
            </a:r>
            <a:r>
              <a:rPr lang="ru-RU" sz="4000" b="1" dirty="0" err="1"/>
              <a:t>вмієте</a:t>
            </a:r>
            <a:r>
              <a:rPr lang="ru-RU" sz="4000" b="1" dirty="0"/>
              <a:t> - того </a:t>
            </a:r>
            <a:r>
              <a:rPr lang="ru-RU" sz="4000" b="1" dirty="0" err="1"/>
              <a:t>учітесь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380" y="260648"/>
            <a:ext cx="50272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Настанова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Владимир Всеволодович Мономах">
            <a:hlinkClick r:id="rId2" tooltip="Владимир Всеволодович Мономах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8046"/>
            <a:ext cx="2667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3107" y="980728"/>
            <a:ext cx="7240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Мономаха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57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 smtClean="0">
                <a:effectLst/>
                <a:latin typeface="Times New Roman"/>
                <a:ea typeface="Calibri"/>
                <a:cs typeface="Times New Roman"/>
              </a:rPr>
              <a:t>«</a:t>
            </a: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Якщо </a:t>
            </a: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ви хочете навчитися плавати,  то сміливо ідіть у воду, а якщо хочете навчитися  розв’язувати задачі, то розв’язуйте їх</a:t>
            </a: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en-US" sz="1600" b="1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uk-UA" sz="1600" b="1" dirty="0" smtClean="0">
                <a:effectLst/>
                <a:latin typeface="Times New Roman"/>
                <a:ea typeface="Calibri"/>
                <a:cs typeface="Times New Roman"/>
              </a:rPr>
              <a:t>  </a:t>
            </a:r>
            <a:r>
              <a:rPr lang="uk-UA" sz="1600" b="1" dirty="0">
                <a:effectLst/>
                <a:latin typeface="Times New Roman"/>
                <a:ea typeface="Calibri"/>
                <a:cs typeface="Times New Roman"/>
              </a:rPr>
              <a:t>Д. </a:t>
            </a:r>
            <a:r>
              <a:rPr lang="uk-UA" sz="1600" b="1" dirty="0" err="1">
                <a:effectLst/>
                <a:latin typeface="Times New Roman"/>
                <a:ea typeface="Calibri"/>
                <a:cs typeface="Times New Roman"/>
              </a:rPr>
              <a:t>Пойя</a:t>
            </a:r>
            <a:endParaRPr lang="en-GB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457"/>
              </p:ext>
            </p:extLst>
          </p:nvPr>
        </p:nvGraphicFramePr>
        <p:xfrm>
          <a:off x="1475656" y="2060848"/>
          <a:ext cx="7416825" cy="3450556"/>
        </p:xfrm>
        <a:graphic>
          <a:graphicData uri="http://schemas.openxmlformats.org/drawingml/2006/table">
            <a:tbl>
              <a:tblPr firstRow="1" firstCol="1" bandRow="1"/>
              <a:tblGrid>
                <a:gridCol w="936512"/>
                <a:gridCol w="648355"/>
                <a:gridCol w="720394"/>
                <a:gridCol w="648355"/>
                <a:gridCol w="648355"/>
                <a:gridCol w="720394"/>
                <a:gridCol w="717159"/>
                <a:gridCol w="792434"/>
                <a:gridCol w="795669"/>
                <a:gridCol w="789198"/>
              </a:tblGrid>
              <a:tr h="605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варіант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81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GB" sz="2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72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ІІ варіант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en-GB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15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b="1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uk-UA" sz="28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en-GB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" name="Рисунок 3" descr="видео уроки по математике, видео курс математики, видео обучение математика, математика дом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076450" cy="2344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79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329710"/>
            <a:ext cx="6314215" cy="512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://funforkids.ru/pictures/neznaika/neznaika06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029" y="1556533"/>
            <a:ext cx="219320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498712"/>
            <a:ext cx="8964488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 гостях у Незнайки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116991" y="1700808"/>
                <a:ext cx="6840760" cy="49796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F2AD4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uk-U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Незнайка  виконував домашнє завдання..</a:t>
                </a:r>
              </a:p>
              <a:p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Обчислити значення виразу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uk-UA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40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endParaRPr lang="uk-UA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uk-UA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Розв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  <a:r>
                  <a:rPr lang="uk-UA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язання</a:t>
                </a:r>
                <a:endPara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uk-UA" sz="28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f>
                          <m:fPr>
                            <m:ctrlP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  <m:r>
                      <a:rPr lang="uk-U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uk-UA" sz="2800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uk-U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uk-U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𝟏𝟎</m:t>
                    </m:r>
                    <m:r>
                      <a:rPr lang="uk-UA" sz="2800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uk-U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Він просить перевірити правильність </a:t>
                </a:r>
                <a:r>
                  <a:rPr lang="uk-UA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розв</a:t>
                </a:r>
                <a:r>
                  <a:rPr lang="en-US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’</a:t>
                </a:r>
                <a:r>
                  <a:rPr lang="uk-UA" sz="24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язання</a:t>
                </a:r>
                <a:r>
                  <a:rPr lang="uk-UA" sz="24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так як відповіді у підручнику не було.</a:t>
                </a:r>
                <a:endParaRPr lang="uk-U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uk-UA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uk-U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pPr algn="ctr"/>
                <a:endParaRPr lang="en-GB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91" y="1700808"/>
                <a:ext cx="6840760" cy="4979611"/>
              </a:xfrm>
              <a:prstGeom prst="rect">
                <a:avLst/>
              </a:prstGeom>
              <a:blipFill rotWithShape="1">
                <a:blip r:embed="rId4"/>
                <a:stretch>
                  <a:fillRect l="-1155" r="-2043"/>
                </a:stretch>
              </a:blipFill>
              <a:ln>
                <a:solidFill>
                  <a:srgbClr val="F2AD4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95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17760" y="260648"/>
            <a:ext cx="8903816" cy="1584176"/>
          </a:xfrm>
          <a:prstGeom prst="beve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Заповніть</a:t>
            </a:r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 </a:t>
            </a:r>
            <a:r>
              <a:rPr lang="ru-RU" sz="36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пропуски,щоб</a:t>
            </a:r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36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пропорції</a:t>
            </a:r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36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були</a:t>
            </a:r>
            <a:r>
              <a:rPr lang="ru-RU" sz="36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36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правильними</a:t>
            </a:r>
            <a:endParaRPr lang="en-GB" sz="36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Блок-схема: типовой процесс 5"/>
          <p:cNvSpPr/>
          <p:nvPr/>
        </p:nvSpPr>
        <p:spPr>
          <a:xfrm>
            <a:off x="248332" y="2420392"/>
            <a:ext cx="8442672" cy="4176464"/>
          </a:xfrm>
          <a:prstGeom prst="flowChartPredefinedProcess">
            <a:avLst/>
          </a:prstGeom>
          <a:gradFill>
            <a:gsLst>
              <a:gs pos="17900">
                <a:schemeClr val="accent2">
                  <a:lumMod val="20000"/>
                  <a:lumOff val="80000"/>
                </a:schemeClr>
              </a:gs>
              <a:gs pos="0">
                <a:srgbClr val="FFFFCC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5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6:3 =14 :   </a:t>
            </a:r>
            <a:r>
              <a:rPr lang="uk-UA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7</a:t>
            </a:r>
          </a:p>
          <a:p>
            <a:endParaRPr lang="uk-UA" sz="40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r>
              <a:rPr lang="uk-UA" sz="4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5 : 15 =   6 : 18</a:t>
            </a:r>
            <a:endParaRPr lang="en-GB" sz="4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7-конечная звезда 6"/>
          <p:cNvSpPr/>
          <p:nvPr/>
        </p:nvSpPr>
        <p:spPr>
          <a:xfrm>
            <a:off x="4454612" y="3501008"/>
            <a:ext cx="981484" cy="864096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6-конечная звезда 7"/>
          <p:cNvSpPr/>
          <p:nvPr/>
        </p:nvSpPr>
        <p:spPr>
          <a:xfrm>
            <a:off x="4644008" y="4797152"/>
            <a:ext cx="792088" cy="100811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11" descr="antn02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79" y="2880995"/>
            <a:ext cx="3053432" cy="296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62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sunok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9" y="3284983"/>
            <a:ext cx="4785529" cy="344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60648"/>
            <a:ext cx="6912768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Саме 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слово  “ пропорція” виникло  від  задач, де  приходилося  щось  ціле  ділити  відповідно  долям, частинам, порціям. Адже  латинське  “ про – </a:t>
            </a:r>
            <a:r>
              <a:rPr lang="uk-UA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порціо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Times New Roman"/>
              </a:rPr>
              <a:t> “  означає  “  відповідно  порціям “. В історії математики відома «золота пропорція» або «золоте відношення»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Times New Roman"/>
            </a:endParaRPr>
          </a:p>
          <a:p>
            <a:pPr algn="just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374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03975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16" y="4221088"/>
            <a:ext cx="2448272" cy="226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991A05"/>
                </a:solidFill>
              </a:rPr>
              <a:t>«Золота пропорція»</a:t>
            </a:r>
            <a:endParaRPr lang="en-GB" sz="4800" b="1" dirty="0">
              <a:solidFill>
                <a:srgbClr val="991A05"/>
              </a:solidFill>
            </a:endParaRPr>
          </a:p>
        </p:txBody>
      </p:sp>
      <p:pic>
        <p:nvPicPr>
          <p:cNvPr id="4" name="Объект 3" descr="http://upload.wikimedia.org/wikipedia/commons/6/65/Image-Golden_ratio_line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24" y="1461817"/>
            <a:ext cx="3471429" cy="16071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91996" y="1412776"/>
                <a:ext cx="4176464" cy="1656184"/>
              </a:xfrm>
              <a:prstGeom prst="rect">
                <a:avLst/>
              </a:prstGeom>
              <a:solidFill>
                <a:srgbClr val="DCDC6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i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Золоте число</a:t>
                </a:r>
              </a:p>
              <a:p>
                <a:pPr algn="ctr"/>
                <a:r>
                  <a:rPr lang="en-GB" sz="3200" b="1" i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φ</a:t>
                </a:r>
                <a:r>
                  <a:rPr lang="uk-UA" sz="3200" b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</a:t>
                </a:r>
                <a:r>
                  <a:rPr lang="uk-UA" sz="3200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= </a:t>
                </a:r>
                <a:r>
                  <a:rPr lang="uk-UA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(</a:t>
                </a:r>
                <a:r>
                  <a:rPr lang="en-GB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</a:t>
                </a:r>
                <a:r>
                  <a:rPr lang="uk-UA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+</a:t>
                </a:r>
                <a:r>
                  <a:rPr lang="en-GB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</a:t>
                </a:r>
                <a:r>
                  <a:rPr lang="uk-UA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) : </a:t>
                </a:r>
                <a:r>
                  <a:rPr lang="en-GB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</a:t>
                </a:r>
                <a:r>
                  <a:rPr lang="uk-UA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= </a:t>
                </a:r>
                <a:r>
                  <a:rPr lang="en-GB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a</a:t>
                </a:r>
                <a:r>
                  <a:rPr lang="uk-UA" sz="3200" b="1" i="1" dirty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 : </a:t>
                </a:r>
                <a:r>
                  <a:rPr lang="en-GB" sz="3200" b="1" i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b</a:t>
                </a:r>
                <a:endParaRPr lang="uk-UA" sz="3200" b="1" i="1" dirty="0" smtClean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  <a:p>
                <a:pPr algn="ctr"/>
                <a:r>
                  <a:rPr lang="en-GB" sz="3200" b="1" i="1" dirty="0" smtClean="0">
                    <a:solidFill>
                      <a:prstClr val="black">
                        <a:lumMod val="95000"/>
                        <a:lumOff val="5000"/>
                      </a:prstClr>
                    </a:solidFill>
                  </a:rPr>
                  <a:t>φ</a:t>
                </a:r>
                <a14:m>
                  <m:oMath xmlns:m="http://schemas.openxmlformats.org/officeDocument/2006/math">
                    <m:r>
                      <a:rPr lang="en-GB" sz="32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uk-UA" sz="32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uk-UA" sz="32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uk-UA" sz="3200" b="1" i="1" smtClean="0"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en-GB" sz="3200" dirty="0">
                  <a:solidFill>
                    <a:prstClr val="black">
                      <a:lumMod val="95000"/>
                      <a:lumOff val="5000"/>
                    </a:prstClr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996" y="1412776"/>
                <a:ext cx="4176464" cy="1656184"/>
              </a:xfrm>
              <a:prstGeom prst="rect">
                <a:avLst/>
              </a:prstGeom>
              <a:blipFill rotWithShape="1">
                <a:blip r:embed="rId5"/>
                <a:stretch>
                  <a:fillRect t="-1449" b="-760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Файл:Pentagram-phi.sv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448272" cy="2041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275857" y="3681028"/>
            <a:ext cx="3528392" cy="18254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Червоний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: </a:t>
            </a:r>
            <a:r>
              <a:rPr lang="ru-RU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Зелений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=</a:t>
            </a:r>
          </a:p>
          <a:p>
            <a:pPr algn="ctr"/>
            <a:r>
              <a:rPr lang="ru-RU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Зелений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: </a:t>
            </a:r>
            <a:r>
              <a:rPr lang="ru-RU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Синій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= </a:t>
            </a:r>
            <a:endParaRPr lang="ru-RU" sz="2800" b="1" dirty="0" smtClean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algn="ctr"/>
            <a:r>
              <a:rPr lang="ru-RU" sz="2800" b="1" dirty="0" err="1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Синій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: </a:t>
            </a:r>
            <a:r>
              <a:rPr lang="ru-RU" sz="2800" b="1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Фіолетовий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endParaRPr lang="en-GB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6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44008" y="1668539"/>
            <a:ext cx="4248472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Прямоугольник 5"/>
          <p:cNvSpPr/>
          <p:nvPr/>
        </p:nvSpPr>
        <p:spPr>
          <a:xfrm>
            <a:off x="1230155" y="424920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</a:t>
            </a:r>
            <a:r>
              <a:rPr lang="en-US" sz="54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sz="5400" b="1" dirty="0" err="1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яжіть</a:t>
            </a:r>
            <a:r>
              <a:rPr lang="uk-UA" sz="54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рівняння</a:t>
            </a:r>
            <a:endParaRPr lang="ru-RU" sz="54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84942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i="1" dirty="0" smtClean="0">
                <a:effectLst/>
                <a:latin typeface="Times New Roman"/>
                <a:ea typeface="Calibri"/>
              </a:rPr>
              <a:t>х </a:t>
            </a:r>
            <a:r>
              <a:rPr lang="uk-UA" sz="4800" b="1" dirty="0" smtClean="0">
                <a:effectLst/>
                <a:latin typeface="Times New Roman"/>
                <a:ea typeface="Calibri"/>
              </a:rPr>
              <a:t>: 2 = 3 : 11 </a:t>
            </a:r>
            <a:endParaRPr lang="en-GB" sz="4800" b="1" dirty="0"/>
          </a:p>
        </p:txBody>
      </p:sp>
      <p:pic>
        <p:nvPicPr>
          <p:cNvPr id="2053" name="Picture 5" descr="http://sova.pp.ru/albums/20536793354e9a3b64c42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6" y="1676131"/>
            <a:ext cx="3352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с двумя вырезанными противолежащими углами 9"/>
              <p:cNvSpPr/>
              <p:nvPr/>
            </p:nvSpPr>
            <p:spPr>
              <a:xfrm>
                <a:off x="4283968" y="3082061"/>
                <a:ext cx="4680520" cy="2880320"/>
              </a:xfrm>
              <a:prstGeom prst="snip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60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Calibri"/>
                  </a:rPr>
                  <a:t>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∗</m:t>
                        </m:r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𝟏𝟏</m:t>
                        </m:r>
                      </m:den>
                    </m:f>
                    <m:r>
                      <a:rPr lang="uk-UA" sz="6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GB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cs typeface="Times New Roman"/>
                          </a:rPr>
                        </m:ctrlPr>
                      </m:fPr>
                      <m:num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</m:num>
                      <m:den>
                        <m:r>
                          <a:rPr lang="uk-UA" sz="6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uk-UA" sz="60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Times New Roman"/>
                    <a:ea typeface="Calibri"/>
                  </a:rPr>
                  <a:t> </a:t>
                </a:r>
                <a:endParaRPr lang="en-GB" sz="60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с двумя вырезанными противолежащими углами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082061"/>
                <a:ext cx="4680520" cy="2880320"/>
              </a:xfrm>
              <a:prstGeom prst="snip2Diag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с двумя вырезанными противолежащими углами 1"/>
          <p:cNvSpPr/>
          <p:nvPr/>
        </p:nvSpPr>
        <p:spPr>
          <a:xfrm>
            <a:off x="4283968" y="3082061"/>
            <a:ext cx="4680520" cy="2507179"/>
          </a:xfrm>
          <a:prstGeom prst="snip2DiagRect">
            <a:avLst>
              <a:gd name="adj1" fmla="val 891"/>
              <a:gd name="adj2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122307" y="1604619"/>
            <a:ext cx="4248472" cy="1754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0155" y="424920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</a:t>
            </a:r>
            <a:r>
              <a:rPr lang="en-US" sz="5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sz="5400" b="1" dirty="0" err="1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яжіть</a:t>
            </a:r>
            <a:r>
              <a:rPr lang="uk-UA" sz="5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рівняння</a:t>
            </a:r>
            <a:endParaRPr lang="ru-RU" sz="54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995936" y="1920858"/>
                <a:ext cx="4326499" cy="1573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х</m:t>
                          </m:r>
                        </m:den>
                      </m:f>
                      <m:r>
                        <a:rPr lang="uk-UA" sz="48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𝟏𝟓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48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920858"/>
                <a:ext cx="4326499" cy="15731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http://sova.pp.ru/albums/20536793354e9a3b64c4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2" y="1604619"/>
            <a:ext cx="3352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642" y="599731"/>
            <a:ext cx="6357106" cy="47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Блок-схема: документ 1"/>
              <p:cNvSpPr/>
              <p:nvPr/>
            </p:nvSpPr>
            <p:spPr>
              <a:xfrm>
                <a:off x="4122307" y="3521069"/>
                <a:ext cx="4410133" cy="3175314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1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Times New Roman" pitchFamily="18" charset="0"/>
                        </a:rPr>
                        <m:t>х</m:t>
                      </m:r>
                      <m:r>
                        <a:rPr lang="uk-UA" sz="3600" b="1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uk-UA" sz="3600" b="1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uk-UA" sz="36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sz="5400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54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=8</a:t>
                </a:r>
                <a:endParaRPr lang="en-GB" sz="5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Блок-схема: документ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07" y="3521069"/>
                <a:ext cx="4410133" cy="3175314"/>
              </a:xfrm>
              <a:prstGeom prst="flowChartDocumen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Блок-схема: документ 2"/>
          <p:cNvSpPr/>
          <p:nvPr/>
        </p:nvSpPr>
        <p:spPr>
          <a:xfrm>
            <a:off x="4122306" y="3521069"/>
            <a:ext cx="4410133" cy="2644235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796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772247" y="1604619"/>
            <a:ext cx="4248472" cy="17540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0155" y="424920"/>
            <a:ext cx="788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Розв</a:t>
            </a:r>
            <a:r>
              <a:rPr lang="en-US" sz="5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’</a:t>
            </a:r>
            <a:r>
              <a:rPr lang="uk-UA" sz="5400" b="1" dirty="0" err="1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яжіть</a:t>
            </a:r>
            <a:r>
              <a:rPr lang="uk-UA" sz="5400" b="1" dirty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black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рівняння</a:t>
            </a:r>
            <a:endParaRPr lang="ru-RU" sz="54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solidFill>
                <a:prstClr val="black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88023" y="1849429"/>
                <a:ext cx="4326499" cy="1155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uk-UA" sz="4800" b="1" dirty="0">
                    <a:solidFill>
                      <a:prstClr val="black"/>
                    </a:solidFill>
                  </a:rPr>
                  <a:t>Х :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uk-UA" sz="48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uk-UA" sz="4800" b="1" i="1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uk-UA" sz="4800" b="1" i="1">
                        <a:solidFill>
                          <a:prstClr val="black"/>
                        </a:solidFill>
                        <a:latin typeface="Cambria Math"/>
                      </a:rPr>
                      <m:t> : </m:t>
                    </m:r>
                    <m:f>
                      <m:fPr>
                        <m:ctrlP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uk-UA" sz="48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GB" sz="48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3" y="1849429"/>
                <a:ext cx="4326499" cy="1155766"/>
              </a:xfrm>
              <a:prstGeom prst="rect">
                <a:avLst/>
              </a:prstGeom>
              <a:blipFill rotWithShape="1"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3" name="Picture 5" descr="http://sova.pp.ru/albums/20536793354e9a3b64c42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72" y="1604619"/>
            <a:ext cx="33528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Блок-схема: документ 1"/>
              <p:cNvSpPr/>
              <p:nvPr/>
            </p:nvSpPr>
            <p:spPr>
              <a:xfrm>
                <a:off x="4772247" y="3747744"/>
                <a:ext cx="4248472" cy="2921616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</a:t>
                </a:r>
                <a:r>
                  <a:rPr lang="uk-UA" sz="4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  <m:r>
                      <a:rPr lang="uk-UA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∗</m:t>
                    </m:r>
                    <m:r>
                      <a:rPr lang="uk-UA" sz="4000" b="1" i="1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</m:oMath>
                </a14:m>
                <a:r>
                  <a:rPr lang="uk-UA" sz="40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0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40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uk-UA" sz="40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uk-UA" sz="4000" b="1" i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х= 18</a:t>
                </a:r>
                <a:endParaRPr lang="en-GB" sz="4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Блок-схема: документ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247" y="3747744"/>
                <a:ext cx="4248472" cy="2921616"/>
              </a:xfrm>
              <a:prstGeom prst="flowChartDocumen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67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492</TotalTime>
  <Words>360</Words>
  <Application>Microsoft Office PowerPoint</Application>
  <PresentationFormat>Экран (4:3)</PresentationFormat>
  <Paragraphs>84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Трек</vt:lpstr>
      <vt:lpstr>1_Трек</vt:lpstr>
      <vt:lpstr>Тема Office</vt:lpstr>
      <vt:lpstr>Презентация PowerPoint</vt:lpstr>
      <vt:lpstr>«Якщо ви хочете навчитися плавати,  то сміливо ідіть у воду, а якщо хочете навчитися  розв’язувати задачі, то розв’язуйте їх»   Д. Пойя</vt:lpstr>
      <vt:lpstr>Презентация PowerPoint</vt:lpstr>
      <vt:lpstr>Презентация PowerPoint</vt:lpstr>
      <vt:lpstr>Презентация PowerPoint</vt:lpstr>
      <vt:lpstr>«Золота пропорція»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2012-11-22T16:44:57Z</dcterms:created>
  <dcterms:modified xsi:type="dcterms:W3CDTF">2012-12-13T19:20:17Z</dcterms:modified>
</cp:coreProperties>
</file>